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5" r:id="rId13"/>
    <p:sldId id="266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87749-7841-4C69-A224-52077301D0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19419-C0F2-4F51-80E3-D0AEF9E7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19419-C0F2-4F51-80E3-D0AEF9E77C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19419-C0F2-4F51-80E3-D0AEF9E77C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9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9441-3911-4A28-ABD9-42B1228D3E7B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C345-12F0-4C41-92C4-8496E53C7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670559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600" b="1" dirty="0">
                <a:solidFill>
                  <a:srgbClr val="FF9933"/>
                </a:solidFill>
              </a:rPr>
              <a:t>LARGE INTESTINE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" y="2286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15778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vermiform appendix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601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short intestinal protrusion connected to the cecum (a pouch-like structure located at the junction of the small and large </a:t>
            </a:r>
            <a:r>
              <a:rPr lang="en-US" sz="1800" b="1" dirty="0" smtClean="0"/>
              <a:t>intestine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Around </a:t>
            </a:r>
            <a:r>
              <a:rPr lang="en-US" sz="1800" b="1" dirty="0"/>
              <a:t>9 cm in </a:t>
            </a:r>
            <a:r>
              <a:rPr lang="en-US" sz="1800" b="1" dirty="0" smtClean="0"/>
              <a:t>length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The inner lining, facing the lumen of the appendix, is covered by a </a:t>
            </a:r>
            <a:r>
              <a:rPr lang="en-US" sz="1800" b="1" dirty="0">
                <a:solidFill>
                  <a:srgbClr val="FF0000"/>
                </a:solidFill>
              </a:rPr>
              <a:t>glandular epithelium </a:t>
            </a:r>
            <a:r>
              <a:rPr lang="en-US" sz="1800" b="1" dirty="0"/>
              <a:t>with </a:t>
            </a:r>
            <a:r>
              <a:rPr lang="en-US" sz="1800" b="1" dirty="0">
                <a:solidFill>
                  <a:srgbClr val="FF0000"/>
                </a:solidFill>
              </a:rPr>
              <a:t>intestinal mucus glands </a:t>
            </a:r>
            <a:r>
              <a:rPr lang="en-US" sz="1800" b="1" dirty="0"/>
              <a:t>that extend into the deeper layers of the </a:t>
            </a:r>
            <a:r>
              <a:rPr lang="en-US" sz="1800" b="1" dirty="0" smtClean="0"/>
              <a:t>mucosa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The glands are lined with epithelial cells (</a:t>
            </a:r>
            <a:r>
              <a:rPr lang="en-US" sz="1800" b="1" dirty="0">
                <a:solidFill>
                  <a:srgbClr val="FF0000"/>
                </a:solidFill>
              </a:rPr>
              <a:t>simple columnar epithelium</a:t>
            </a:r>
            <a:r>
              <a:rPr lang="en-US" sz="1800" b="1" dirty="0"/>
              <a:t>) and a high number of mucin producing goblet cells</a:t>
            </a:r>
            <a:r>
              <a:rPr lang="en-US" sz="18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</a:rPr>
              <a:t>Goblet cells </a:t>
            </a:r>
            <a:r>
              <a:rPr lang="en-US" sz="1800" b="1" dirty="0"/>
              <a:t>are characterized by a large globule of mucus located in the top portion of the cell</a:t>
            </a:r>
            <a:r>
              <a:rPr lang="en-US" sz="1800" b="1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411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lamina propria </a:t>
            </a:r>
            <a:r>
              <a:rPr lang="en-US" sz="1800" b="1" dirty="0"/>
              <a:t>typically contains lymphocytes that partly obscure the underlying muscularis mucosae, which separates the mucosa from the submucosa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</a:rPr>
              <a:t>The submucosa </a:t>
            </a:r>
            <a:r>
              <a:rPr lang="en-US" sz="1800" b="1" dirty="0"/>
              <a:t>is almost fully occupied by </a:t>
            </a:r>
            <a:r>
              <a:rPr lang="en-US" sz="1800" b="1" dirty="0">
                <a:solidFill>
                  <a:srgbClr val="FF0000"/>
                </a:solidFill>
              </a:rPr>
              <a:t>lymphoid tissue </a:t>
            </a:r>
            <a:r>
              <a:rPr lang="en-US" sz="1800" b="1" dirty="0"/>
              <a:t>mainly arranged in primary and secondary lymphoid follicles.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lymphoid follicles </a:t>
            </a:r>
            <a:r>
              <a:rPr lang="en-US" sz="1800" b="1" dirty="0"/>
              <a:t>are recognized by a circular aggregation of densely packed </a:t>
            </a:r>
            <a:r>
              <a:rPr lang="en-US" sz="1800" b="1" dirty="0" smtClean="0"/>
              <a:t>lymphocytes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</a:rPr>
              <a:t>The center of the secondary lymphoid follicles </a:t>
            </a:r>
            <a:r>
              <a:rPr lang="en-US" sz="1800" b="1" dirty="0"/>
              <a:t>stain lighter and are termed germinal centers.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</a:rPr>
              <a:t>The outer portions of the submucosa </a:t>
            </a:r>
            <a:r>
              <a:rPr lang="en-US" sz="1800" b="1" dirty="0"/>
              <a:t>harbor larger vessels and have less dense infiltrates of immune cells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Similar </a:t>
            </a:r>
            <a:r>
              <a:rPr lang="en-US" sz="1800" b="1" dirty="0"/>
              <a:t>to the colon, an </a:t>
            </a:r>
            <a:r>
              <a:rPr lang="en-US" sz="1800" b="1" dirty="0">
                <a:solidFill>
                  <a:srgbClr val="FF0000"/>
                </a:solidFill>
              </a:rPr>
              <a:t>inner circular muscle layer </a:t>
            </a:r>
            <a:r>
              <a:rPr lang="en-US" sz="1800" b="1" dirty="0"/>
              <a:t>and a thin external longitudinal muscle layer comprise the </a:t>
            </a:r>
            <a:r>
              <a:rPr lang="en-US" sz="1800" b="1" dirty="0">
                <a:solidFill>
                  <a:srgbClr val="FF0000"/>
                </a:solidFill>
              </a:rPr>
              <a:t>muscularis externa </a:t>
            </a:r>
            <a:r>
              <a:rPr lang="en-US" sz="1800" b="1" dirty="0"/>
              <a:t>that encircles the appendix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Outside of the muscular layers there is a </a:t>
            </a:r>
            <a:r>
              <a:rPr lang="en-US" sz="1800" b="1" dirty="0">
                <a:solidFill>
                  <a:srgbClr val="FF0000"/>
                </a:solidFill>
              </a:rPr>
              <a:t>serosa</a:t>
            </a:r>
            <a:r>
              <a:rPr lang="en-US" sz="1800" b="1" dirty="0"/>
              <a:t> containing loose connective tissue, vasculature and nerves. 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outermost located peritoneum </a:t>
            </a:r>
            <a:r>
              <a:rPr lang="en-US" sz="1800" b="1" dirty="0"/>
              <a:t>consists of a thin lining of </a:t>
            </a:r>
            <a:r>
              <a:rPr lang="en-US" sz="1800" b="1" dirty="0">
                <a:solidFill>
                  <a:srgbClr val="FF0000"/>
                </a:solidFill>
              </a:rPr>
              <a:t>mesothelial cells</a:t>
            </a:r>
            <a:r>
              <a:rPr lang="en-US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78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rectum , </a:t>
            </a:r>
            <a:r>
              <a:rPr lang="en-US" sz="2400" b="1" dirty="0" smtClean="0"/>
              <a:t>the </a:t>
            </a:r>
            <a:r>
              <a:rPr lang="en-US" sz="2400" b="1" dirty="0"/>
              <a:t>R</a:t>
            </a:r>
            <a:r>
              <a:rPr lang="en-US" sz="2400" b="1" dirty="0" smtClean="0"/>
              <a:t>ectoanal junction </a:t>
            </a:r>
            <a:r>
              <a:rPr lang="en-US" sz="2400" b="1" dirty="0" smtClean="0">
                <a:solidFill>
                  <a:srgbClr val="FF0000"/>
                </a:solidFill>
              </a:rPr>
              <a:t>and the Anus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rectum lined by </a:t>
            </a:r>
            <a:r>
              <a:rPr lang="en-US" sz="1800" b="1" dirty="0">
                <a:solidFill>
                  <a:srgbClr val="FF0000"/>
                </a:solidFill>
              </a:rPr>
              <a:t>simple columnar epithelium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with </a:t>
            </a:r>
            <a:r>
              <a:rPr lang="en-US" sz="1800" b="1" dirty="0"/>
              <a:t>tubular intestinal </a:t>
            </a:r>
            <a:r>
              <a:rPr lang="en-US" sz="1800" b="1" dirty="0" smtClean="0"/>
              <a:t>glands.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distal end of the GI tract </a:t>
            </a:r>
            <a:r>
              <a:rPr lang="en-US" sz="1800" b="1" dirty="0">
                <a:solidFill>
                  <a:srgbClr val="FF0000"/>
                </a:solidFill>
              </a:rPr>
              <a:t>is the anal canal, </a:t>
            </a:r>
            <a:r>
              <a:rPr lang="en-US" sz="1800" b="1" dirty="0"/>
              <a:t>3-4 </a:t>
            </a:r>
            <a:r>
              <a:rPr lang="en-US" sz="1800" b="1" dirty="0" smtClean="0"/>
              <a:t>cm long</a:t>
            </a:r>
            <a:r>
              <a:rPr lang="en-US" sz="1800" b="1" dirty="0"/>
              <a:t>. </a:t>
            </a: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At </a:t>
            </a:r>
            <a:r>
              <a:rPr lang="en-US" sz="1800" b="1" dirty="0"/>
              <a:t>the rectoanal junction the simple columnar mucosal lining </a:t>
            </a:r>
            <a:r>
              <a:rPr lang="en-US" sz="1800" b="1" dirty="0" smtClean="0"/>
              <a:t>of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1800" b="1" dirty="0"/>
              <a:t>the rectum is replaced by </a:t>
            </a:r>
            <a:r>
              <a:rPr lang="en-US" sz="1800" b="1" dirty="0">
                <a:solidFill>
                  <a:srgbClr val="FF0000"/>
                </a:solidFill>
              </a:rPr>
              <a:t>stratifed squamous </a:t>
            </a:r>
            <a:r>
              <a:rPr lang="en-US" sz="1800" b="1" dirty="0" smtClean="0">
                <a:solidFill>
                  <a:srgbClr val="FF0000"/>
                </a:solidFill>
              </a:rPr>
              <a:t>epithelium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mucosa and submucosa of </a:t>
            </a:r>
            <a:r>
              <a:rPr lang="en-US" sz="1800" b="1" dirty="0" smtClean="0"/>
              <a:t>the anal </a:t>
            </a:r>
            <a:r>
              <a:rPr lang="en-US" sz="1800" b="1" dirty="0"/>
              <a:t>canal form several longitudinal folds, </a:t>
            </a:r>
            <a:r>
              <a:rPr lang="en-US" sz="1800" b="1" dirty="0">
                <a:solidFill>
                  <a:srgbClr val="FF0000"/>
                </a:solidFill>
              </a:rPr>
              <a:t>the anal columns,  </a:t>
            </a:r>
            <a:r>
              <a:rPr lang="en-US" sz="1800" b="1" dirty="0" smtClean="0"/>
              <a:t>in </a:t>
            </a:r>
            <a:r>
              <a:rPr lang="en-US" sz="1800" b="1" dirty="0"/>
              <a:t>which the lamina propria and </a:t>
            </a:r>
            <a:r>
              <a:rPr lang="en-US" sz="1800" b="1" dirty="0" smtClean="0"/>
              <a:t>submucosa include </a:t>
            </a:r>
            <a:r>
              <a:rPr lang="en-US" sz="1800" b="1" dirty="0"/>
              <a:t>sinuses of  </a:t>
            </a:r>
            <a:r>
              <a:rPr lang="en-US" sz="1800" b="1" dirty="0" smtClean="0"/>
              <a:t>the </a:t>
            </a:r>
            <a:r>
              <a:rPr lang="en-US" sz="1800" b="1" dirty="0"/>
              <a:t>rectal venous plexus. 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514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70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Near </a:t>
            </a:r>
            <a:r>
              <a:rPr lang="en-US" sz="1800" b="1" dirty="0"/>
              <a:t>the anus </a:t>
            </a:r>
            <a:r>
              <a:rPr lang="en-US" sz="1800" b="1" dirty="0" smtClean="0"/>
              <a:t>the circular </a:t>
            </a:r>
            <a:r>
              <a:rPr lang="en-US" sz="1800" b="1" dirty="0"/>
              <a:t>layer of the rectum’s muscularis forms the </a:t>
            </a:r>
            <a:r>
              <a:rPr lang="en-US" sz="1800" b="1" dirty="0" smtClean="0">
                <a:solidFill>
                  <a:srgbClr val="FF0000"/>
                </a:solidFill>
              </a:rPr>
              <a:t>internal anal sphincter.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Defecation involves the action of voluntary </a:t>
            </a:r>
            <a:r>
              <a:rPr lang="en-US" sz="1800" b="1" dirty="0" smtClean="0"/>
              <a:t>striated muscle </a:t>
            </a:r>
            <a:r>
              <a:rPr lang="en-US" sz="1800" b="1" dirty="0"/>
              <a:t>comprising 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the</a:t>
            </a:r>
            <a:r>
              <a:rPr lang="en-US" sz="1800" b="1" dirty="0" smtClean="0"/>
              <a:t> </a:t>
            </a:r>
            <a:r>
              <a:rPr lang="en-US" sz="1800" b="1" dirty="0">
                <a:solidFill>
                  <a:srgbClr val="FF0000"/>
                </a:solidFill>
              </a:rPr>
              <a:t>external anal sphincter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The </a:t>
            </a:r>
            <a:r>
              <a:rPr lang="en-US" sz="1800" b="1" dirty="0" smtClean="0"/>
              <a:t>connective </a:t>
            </a:r>
            <a:r>
              <a:rPr lang="en-US" sz="1800" b="1" dirty="0"/>
              <a:t>tissue of the lamina propria is seen to contain many </a:t>
            </a:r>
            <a:r>
              <a:rPr lang="en-US" sz="1800" b="1" dirty="0">
                <a:solidFill>
                  <a:srgbClr val="FF0000"/>
                </a:solidFill>
              </a:rPr>
              <a:t>free lymphocytes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571875"/>
            <a:ext cx="4114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686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THANKS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9067800" cy="1325563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Functions of </a:t>
            </a:r>
            <a:r>
              <a:rPr lang="en-US" b="1" dirty="0" smtClean="0">
                <a:solidFill>
                  <a:sysClr val="windowText" lastClr="000000"/>
                </a:solidFill>
                <a:latin typeface="Calibri Light"/>
              </a:rPr>
              <a:t>the stomach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■</a:t>
            </a:r>
            <a:r>
              <a:rPr lang="en-US" dirty="0" smtClean="0"/>
              <a:t> </a:t>
            </a:r>
            <a:r>
              <a:rPr lang="en-US" sz="2400" b="1" dirty="0" smtClean="0"/>
              <a:t>Absorbs </a:t>
            </a:r>
            <a:r>
              <a:rPr lang="en-US" sz="2400" b="1" dirty="0"/>
              <a:t>water and </a:t>
            </a:r>
            <a:r>
              <a:rPr lang="en-US" sz="2400" b="1" dirty="0" smtClean="0"/>
              <a:t>electrolytes.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■</a:t>
            </a:r>
            <a:r>
              <a:rPr lang="en-US" sz="2400" b="1" dirty="0" smtClean="0"/>
              <a:t>Formation of feces from indigestible materials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4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</a:rPr>
              <a:t>The large intestine </a:t>
            </a:r>
            <a:r>
              <a:rPr lang="en-US" sz="2200" dirty="0">
                <a:solidFill>
                  <a:prstClr val="black"/>
                </a:solidFill>
              </a:rPr>
              <a:t>has three major regions: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</a:rPr>
              <a:t>1-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The </a:t>
            </a:r>
            <a:r>
              <a:rPr lang="en-US" sz="2200" b="1" dirty="0" smtClean="0"/>
              <a:t>short</a:t>
            </a:r>
            <a:r>
              <a:rPr lang="en-US" sz="2200" b="1" dirty="0" smtClean="0">
                <a:solidFill>
                  <a:srgbClr val="FF0000"/>
                </a:solidFill>
              </a:rPr>
              <a:t> cecum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/>
              <a:t>with</a:t>
            </a:r>
            <a:r>
              <a:rPr lang="en-US" sz="2200" b="1" dirty="0">
                <a:solidFill>
                  <a:srgbClr val="FF0000"/>
                </a:solidFill>
              </a:rPr>
              <a:t> the ileocecal valve </a:t>
            </a:r>
            <a:r>
              <a:rPr lang="en-US" sz="2200" b="1" dirty="0"/>
              <a:t>and</a:t>
            </a:r>
            <a:r>
              <a:rPr lang="en-US" sz="2200" b="1" dirty="0">
                <a:solidFill>
                  <a:srgbClr val="FF0000"/>
                </a:solidFill>
              </a:rPr>
              <a:t> the appendix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</a:rPr>
              <a:t>2-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The </a:t>
            </a:r>
            <a:r>
              <a:rPr lang="en-US" sz="2200" b="1" dirty="0" smtClean="0"/>
              <a:t>long</a:t>
            </a:r>
            <a:r>
              <a:rPr lang="en-US" sz="2200" b="1" dirty="0" smtClean="0">
                <a:solidFill>
                  <a:srgbClr val="FF0000"/>
                </a:solidFill>
              </a:rPr>
              <a:t> colon : </a:t>
            </a:r>
            <a:r>
              <a:rPr lang="en-US" sz="1800" b="1" dirty="0" smtClean="0"/>
              <a:t>with its 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ascending,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transverse ,descending and Sigmoid </a:t>
            </a:r>
            <a:r>
              <a:rPr lang="en-US" sz="1800" b="1" dirty="0" smtClean="0"/>
              <a:t>portions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b="1" dirty="0" smtClean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/>
              <a:t>3. </a:t>
            </a:r>
            <a:r>
              <a:rPr lang="en-US" sz="2200" b="1" dirty="0">
                <a:solidFill>
                  <a:srgbClr val="FF0000"/>
                </a:solidFill>
              </a:rPr>
              <a:t>The rectum </a:t>
            </a:r>
            <a:r>
              <a:rPr lang="en-US" sz="2200" b="1" dirty="0" smtClean="0">
                <a:solidFill>
                  <a:srgbClr val="FF0000"/>
                </a:solidFill>
              </a:rPr>
              <a:t>: </a:t>
            </a:r>
            <a:r>
              <a:rPr lang="en-US" sz="1800" b="1" dirty="0" smtClean="0"/>
              <a:t>where </a:t>
            </a:r>
            <a:r>
              <a:rPr lang="en-US" sz="1800" b="1" dirty="0"/>
              <a:t>feces are stored prior to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dirty="0"/>
              <a:t>evacuation </a:t>
            </a:r>
            <a:endParaRPr lang="en-US" sz="1800" b="1" dirty="0" smtClean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76200"/>
            <a:ext cx="9144000" cy="1325563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REGIONS OF THE large intestine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alibri Light"/>
              </a:rPr>
              <a:t>Character of large bowel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/>
              <a:t>mucosa lacks </a:t>
            </a:r>
            <a:r>
              <a:rPr lang="en-US" b="1" dirty="0" smtClean="0">
                <a:solidFill>
                  <a:srgbClr val="FF0000"/>
                </a:solidFill>
              </a:rPr>
              <a:t>villi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no major </a:t>
            </a:r>
            <a:r>
              <a:rPr lang="en-US" b="1" dirty="0" smtClean="0"/>
              <a:t>folds except in </a:t>
            </a:r>
            <a:r>
              <a:rPr lang="en-US" b="1" dirty="0" smtClean="0">
                <a:solidFill>
                  <a:srgbClr val="FF0000"/>
                </a:solidFill>
              </a:rPr>
              <a:t>the rectum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Less than </a:t>
            </a:r>
            <a:r>
              <a:rPr lang="en-US" b="1" dirty="0">
                <a:solidFill>
                  <a:srgbClr val="FF0000"/>
                </a:solidFill>
              </a:rPr>
              <a:t>one-third</a:t>
            </a:r>
            <a:r>
              <a:rPr lang="en-US" b="1" dirty="0"/>
              <a:t> as </a:t>
            </a:r>
            <a:r>
              <a:rPr lang="en-US" b="1" dirty="0" smtClean="0"/>
              <a:t>long as </a:t>
            </a:r>
            <a:r>
              <a:rPr lang="en-US" b="1" dirty="0"/>
              <a:t>the small </a:t>
            </a:r>
            <a:r>
              <a:rPr lang="en-US" b="1" dirty="0" smtClean="0"/>
              <a:t>intestine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Greater diameter</a:t>
            </a:r>
            <a:r>
              <a:rPr lang="en-US" b="1" dirty="0" smtClean="0"/>
              <a:t> than small intestine , its diameter of about </a:t>
            </a:r>
            <a:r>
              <a:rPr lang="en-US" b="1" dirty="0" smtClean="0">
                <a:solidFill>
                  <a:srgbClr val="FF0000"/>
                </a:solidFill>
              </a:rPr>
              <a:t>(6-7 </a:t>
            </a:r>
            <a:r>
              <a:rPr lang="en-US" b="1" dirty="0">
                <a:solidFill>
                  <a:srgbClr val="FF0000"/>
                </a:solidFill>
              </a:rPr>
              <a:t>cm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Presence of </a:t>
            </a:r>
            <a:r>
              <a:rPr lang="en-US" b="1" dirty="0" smtClean="0">
                <a:solidFill>
                  <a:srgbClr val="FF0000"/>
                </a:solidFill>
              </a:rPr>
              <a:t>haustra</a:t>
            </a:r>
            <a:r>
              <a:rPr lang="en-US" b="1" dirty="0" smtClean="0"/>
              <a:t> which is puckering of the </a:t>
            </a:r>
            <a:r>
              <a:rPr lang="en-US" b="1" dirty="0"/>
              <a:t>colonic </a:t>
            </a:r>
            <a:r>
              <a:rPr lang="en-US" b="1" dirty="0" smtClean="0"/>
              <a:t>wall into </a:t>
            </a:r>
            <a:r>
              <a:rPr lang="en-US" b="1" dirty="0"/>
              <a:t>a series of </a:t>
            </a:r>
            <a:r>
              <a:rPr lang="en-US" b="1" dirty="0" smtClean="0"/>
              <a:t>large sacs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4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01763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b="1" dirty="0" smtClean="0">
                <a:solidFill>
                  <a:sysClr val="windowText" lastClr="000000"/>
                </a:solidFill>
                <a:latin typeface="Calibri Light"/>
              </a:rPr>
              <a:t>Layers of large intestine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5076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" y="1524000"/>
            <a:ext cx="40195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mucosa: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penetrated throughout its </a:t>
            </a:r>
            <a:r>
              <a:rPr lang="en-US" b="1" dirty="0"/>
              <a:t>length </a:t>
            </a:r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tubular </a:t>
            </a:r>
            <a:r>
              <a:rPr lang="en-US" b="1" dirty="0">
                <a:solidFill>
                  <a:srgbClr val="FF0000"/>
                </a:solidFill>
              </a:rPr>
              <a:t>intestinal glands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lined by </a:t>
            </a:r>
            <a:r>
              <a:rPr lang="en-US" b="1" dirty="0"/>
              <a:t>goblet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/>
              <a:t>absorptive cells</a:t>
            </a:r>
            <a:r>
              <a:rPr lang="en-US" b="1" dirty="0">
                <a:solidFill>
                  <a:srgbClr val="FF0000"/>
                </a:solidFill>
              </a:rPr>
              <a:t>, with a </a:t>
            </a:r>
            <a:r>
              <a:rPr lang="en-US" b="1" dirty="0" smtClean="0">
                <a:solidFill>
                  <a:srgbClr val="FF0000"/>
                </a:solidFill>
              </a:rPr>
              <a:t>small number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/>
              <a:t>enteroendocrine </a:t>
            </a:r>
            <a:r>
              <a:rPr lang="en-US" b="1" dirty="0" smtClean="0"/>
              <a:t>cells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columnar absorptive cells or colonocytes </a:t>
            </a:r>
            <a:r>
              <a:rPr lang="en-US" b="1" dirty="0"/>
              <a:t>have irregular microvilli and dilated intercellular spaces indicating </a:t>
            </a:r>
            <a:r>
              <a:rPr lang="en-US" b="1" dirty="0" smtClean="0"/>
              <a:t>active ﬂuid </a:t>
            </a:r>
            <a:r>
              <a:rPr lang="en-US" b="1" dirty="0"/>
              <a:t>absorption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/>
              <a:t>absorption of water is </a:t>
            </a:r>
            <a:r>
              <a:rPr lang="en-US" b="1" dirty="0">
                <a:solidFill>
                  <a:srgbClr val="FF0000"/>
                </a:solidFill>
              </a:rPr>
              <a:t>passive</a:t>
            </a:r>
            <a:r>
              <a:rPr lang="en-US" b="1" dirty="0"/>
              <a:t>, following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active </a:t>
            </a:r>
            <a:r>
              <a:rPr lang="en-US" b="1" dirty="0">
                <a:solidFill>
                  <a:srgbClr val="FF0000"/>
                </a:solidFill>
              </a:rPr>
              <a:t>transport of sodium</a:t>
            </a:r>
            <a:r>
              <a:rPr lang="en-US" b="1" dirty="0"/>
              <a:t> from the basolateral surfaces of the epithelial cells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6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Goblet cells </a:t>
            </a:r>
            <a:r>
              <a:rPr lang="en-US" sz="2000" b="1" dirty="0"/>
              <a:t>producing lubricating mucus become more numerous along the length of the colon and in the rectum.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Epithelial </a:t>
            </a:r>
            <a:r>
              <a:rPr lang="en-US" sz="2000" b="1" dirty="0">
                <a:solidFill>
                  <a:srgbClr val="FF0000"/>
                </a:solidFill>
              </a:rPr>
              <a:t>stem cells </a:t>
            </a:r>
            <a:r>
              <a:rPr lang="en-US" sz="2000" b="1" dirty="0"/>
              <a:t>are located </a:t>
            </a:r>
            <a:r>
              <a:rPr lang="en-US" sz="2000" b="1" dirty="0" smtClean="0"/>
              <a:t>in the </a:t>
            </a:r>
            <a:r>
              <a:rPr lang="en-US" sz="2000" b="1" dirty="0"/>
              <a:t>bottom third of each </a:t>
            </a:r>
            <a:r>
              <a:rPr lang="en-US" sz="2000" b="1" dirty="0" smtClean="0"/>
              <a:t>gland.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lamina propria </a:t>
            </a:r>
            <a:r>
              <a:rPr lang="en-US" sz="1800" b="1" dirty="0"/>
              <a:t>is rich in lymphoid cells and in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lymphoid </a:t>
            </a:r>
            <a:r>
              <a:rPr lang="en-US" sz="1800" b="1" dirty="0"/>
              <a:t>nodules that frequently extend into the </a:t>
            </a:r>
            <a:r>
              <a:rPr lang="en-US" sz="1800" b="1" dirty="0" smtClean="0"/>
              <a:t>submucosa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richness in </a:t>
            </a:r>
            <a:r>
              <a:rPr lang="en-US" sz="1800" b="1" dirty="0">
                <a:solidFill>
                  <a:srgbClr val="FF0000"/>
                </a:solidFill>
              </a:rPr>
              <a:t>MALT </a:t>
            </a:r>
            <a:r>
              <a:rPr lang="en-US" sz="1800" b="1" dirty="0"/>
              <a:t>is related to the large</a:t>
            </a:r>
          </a:p>
          <a:p>
            <a:pPr marL="0" indent="0">
              <a:buNone/>
            </a:pPr>
            <a:r>
              <a:rPr lang="en-US" sz="1800" b="1" dirty="0"/>
              <a:t>bacterial population of the large intestine. </a:t>
            </a: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/>
              <a:t>appendix </a:t>
            </a:r>
            <a:r>
              <a:rPr lang="en-US" sz="1800" b="1" dirty="0" smtClean="0"/>
              <a:t>has little </a:t>
            </a:r>
            <a:r>
              <a:rPr lang="en-US" sz="1800" b="1" dirty="0"/>
              <a:t>or no absorptive </a:t>
            </a:r>
            <a:r>
              <a:rPr lang="en-US" sz="1800" b="1" dirty="0" smtClean="0"/>
              <a:t>function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1800" b="1" dirty="0"/>
              <a:t>but is a </a:t>
            </a:r>
            <a:r>
              <a:rPr lang="en-US" sz="1800" b="1" dirty="0" smtClean="0"/>
              <a:t>significant component of </a:t>
            </a:r>
            <a:r>
              <a:rPr lang="en-US" sz="1800" b="1" dirty="0"/>
              <a:t>MALT </a:t>
            </a: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648200"/>
            <a:ext cx="21431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267200"/>
            <a:ext cx="21526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4" y="2209800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 smtClean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38100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The submucosa: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Highly vascularized  </a:t>
            </a:r>
            <a:r>
              <a:rPr lang="en-US" b="1" dirty="0"/>
              <a:t>especially </a:t>
            </a:r>
            <a:r>
              <a:rPr lang="en-US" b="1" dirty="0" smtClean="0"/>
              <a:t>at </a:t>
            </a:r>
            <a:r>
              <a:rPr lang="en-US" b="1" dirty="0"/>
              <a:t>the distal end of the rectum, the anal </a:t>
            </a:r>
            <a:r>
              <a:rPr lang="en-US" b="1" dirty="0" smtClean="0"/>
              <a:t>canal.</a:t>
            </a:r>
          </a:p>
          <a:p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  Swollen blood vessels in the mucosa or submucosa of the </a:t>
            </a:r>
            <a:r>
              <a:rPr lang="en-US" b="1" dirty="0" smtClean="0"/>
              <a:t>anal canal </a:t>
            </a:r>
            <a:r>
              <a:rPr lang="en-US" b="1" dirty="0"/>
              <a:t>can cause a painful disorder called </a:t>
            </a:r>
            <a:r>
              <a:rPr lang="en-US" b="1" dirty="0" smtClean="0"/>
              <a:t>hemorrhoids.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67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muscularis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Has two layers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 </a:t>
            </a:r>
            <a:r>
              <a:rPr lang="en-US" sz="1800" b="1" dirty="0" smtClean="0"/>
              <a:t>Longitudinal </a:t>
            </a:r>
            <a:r>
              <a:rPr lang="en-US" sz="1800" b="1" dirty="0"/>
              <a:t>and </a:t>
            </a:r>
            <a:r>
              <a:rPr lang="en-US" sz="1800" b="1" dirty="0" smtClean="0"/>
              <a:t>circular layers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 F</a:t>
            </a:r>
            <a:r>
              <a:rPr lang="en-US" sz="1800" b="1" dirty="0" smtClean="0"/>
              <a:t>ibers of the </a:t>
            </a:r>
            <a:r>
              <a:rPr lang="en-US" sz="1800" b="1" dirty="0"/>
              <a:t>outer layer gathered in three separate longitudinal </a:t>
            </a:r>
            <a:r>
              <a:rPr lang="en-US" sz="1800" b="1" dirty="0" smtClean="0"/>
              <a:t>bands called </a:t>
            </a:r>
            <a:r>
              <a:rPr lang="en-US" sz="1800" b="1" dirty="0">
                <a:solidFill>
                  <a:srgbClr val="FF0000"/>
                </a:solidFill>
              </a:rPr>
              <a:t>teniae coli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</a:rPr>
              <a:t>The teniae coli </a:t>
            </a:r>
            <a:r>
              <a:rPr lang="en-US" sz="1800" b="1" dirty="0" smtClean="0"/>
              <a:t>produce the </a:t>
            </a:r>
            <a:r>
              <a:rPr lang="en-US" sz="1800" b="1" dirty="0"/>
              <a:t>haustra in the colon </a:t>
            </a:r>
            <a:r>
              <a:rPr lang="en-US" sz="1800" b="1" dirty="0" smtClean="0"/>
              <a:t>wall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52775"/>
            <a:ext cx="35528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serosa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</a:rPr>
              <a:t>Intraperitoneal </a:t>
            </a:r>
            <a:r>
              <a:rPr lang="en-US" sz="1800" b="1" dirty="0">
                <a:solidFill>
                  <a:srgbClr val="FF0000"/>
                </a:solidFill>
              </a:rPr>
              <a:t>portions of the colon </a:t>
            </a:r>
            <a:r>
              <a:rPr lang="en-US" sz="1800" b="1" dirty="0" smtClean="0"/>
              <a:t>(ascending </a:t>
            </a:r>
            <a:r>
              <a:rPr lang="en-US" sz="1800" b="1" dirty="0" smtClean="0"/>
              <a:t>, descending colon and </a:t>
            </a:r>
            <a:r>
              <a:rPr lang="en-US" sz="1800" b="1" dirty="0" smtClean="0"/>
              <a:t>rectum are retroperitoneal)are </a:t>
            </a:r>
            <a:r>
              <a:rPr lang="en-US" sz="1800" b="1" dirty="0"/>
              <a:t>covered by </a:t>
            </a:r>
            <a:r>
              <a:rPr lang="en-US" sz="1800" b="1" dirty="0" smtClean="0"/>
              <a:t>serosa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small, pendulous protuberances </a:t>
            </a:r>
            <a:r>
              <a:rPr lang="en-US" sz="1800" b="1" dirty="0" smtClean="0"/>
              <a:t>of </a:t>
            </a:r>
            <a:r>
              <a:rPr lang="en-US" sz="1800" b="1" dirty="0" smtClean="0">
                <a:solidFill>
                  <a:srgbClr val="FF0000"/>
                </a:solidFill>
              </a:rPr>
              <a:t>adipose </a:t>
            </a:r>
            <a:r>
              <a:rPr lang="en-US" sz="1800" b="1" dirty="0">
                <a:solidFill>
                  <a:srgbClr val="FF0000"/>
                </a:solidFill>
              </a:rPr>
              <a:t>tissue</a:t>
            </a:r>
            <a:r>
              <a:rPr lang="en-US" sz="18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 </a:t>
            </a:r>
            <a:r>
              <a:rPr lang="en-US" sz="1800" b="1" dirty="0" smtClean="0"/>
              <a:t>continuous with </a:t>
            </a:r>
            <a:r>
              <a:rPr lang="en-US" sz="1800" b="1" dirty="0"/>
              <a:t>that of the supporting mesenteries and displays a series </a:t>
            </a:r>
            <a:r>
              <a:rPr lang="en-US" sz="1800" b="1" dirty="0" smtClean="0"/>
              <a:t>of suspended </a:t>
            </a:r>
            <a:r>
              <a:rPr lang="en-US" sz="1800" b="1" dirty="0"/>
              <a:t>masses of adipose tissue called </a:t>
            </a:r>
            <a:r>
              <a:rPr lang="en-US" sz="1800" b="1" dirty="0">
                <a:solidFill>
                  <a:srgbClr val="FF0000"/>
                </a:solidFill>
              </a:rPr>
              <a:t>omental </a:t>
            </a:r>
            <a:r>
              <a:rPr lang="en-US" sz="1800" b="1" dirty="0" smtClean="0">
                <a:solidFill>
                  <a:srgbClr val="FF0000"/>
                </a:solidFill>
              </a:rPr>
              <a:t>appendages.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782</Words>
  <Application>Microsoft Office PowerPoint</Application>
  <PresentationFormat>On-screen Show (4:3)</PresentationFormat>
  <Paragraphs>142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LARGE INTESTINE</vt:lpstr>
      <vt:lpstr>PowerPoint Presentation</vt:lpstr>
      <vt:lpstr>PowerPoint Presentation</vt:lpstr>
      <vt:lpstr>Character of large bowel</vt:lpstr>
      <vt:lpstr>PowerPoint Presentation</vt:lpstr>
      <vt:lpstr>PowerPoint Presentation</vt:lpstr>
      <vt:lpstr>PowerPoint Presentation</vt:lpstr>
      <vt:lpstr>The muscularis</vt:lpstr>
      <vt:lpstr>The serosa</vt:lpstr>
      <vt:lpstr>The vermiform appendix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Salivary glands </dc:title>
  <dc:creator>Muntadher Abdulkareem</dc:creator>
  <cp:lastModifiedBy>Muntadher Abdulkareem</cp:lastModifiedBy>
  <cp:revision>101</cp:revision>
  <dcterms:created xsi:type="dcterms:W3CDTF">2021-01-19T19:37:22Z</dcterms:created>
  <dcterms:modified xsi:type="dcterms:W3CDTF">2021-02-13T09:02:31Z</dcterms:modified>
</cp:coreProperties>
</file>